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88" r:id="rId35"/>
    <p:sldId id="290" r:id="rId36"/>
    <p:sldId id="291" r:id="rId37"/>
    <p:sldId id="292" r:id="rId38"/>
    <p:sldId id="294" r:id="rId39"/>
    <p:sldId id="293" r:id="rId40"/>
    <p:sldId id="295" r:id="rId41"/>
    <p:sldId id="296" r:id="rId42"/>
    <p:sldId id="297" r:id="rId4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1F65"/>
    <a:srgbClr val="A4289E"/>
    <a:srgbClr val="32159B"/>
    <a:srgbClr val="E3B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98" autoAdjust="0"/>
  </p:normalViewPr>
  <p:slideViewPr>
    <p:cSldViewPr>
      <p:cViewPr>
        <p:scale>
          <a:sx n="95" d="100"/>
          <a:sy n="95" d="100"/>
        </p:scale>
        <p:origin x="-125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20"/>
    </p:cViewPr>
  </p:sorterViewPr>
  <p:notesViewPr>
    <p:cSldViewPr>
      <p:cViewPr varScale="1">
        <p:scale>
          <a:sx n="51" d="100"/>
          <a:sy n="51" d="100"/>
        </p:scale>
        <p:origin x="-1836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C3AC5-F746-4622-909D-036F3D09761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AD81EA-AEDD-4D35-93CF-1C4A526CCB9B}">
      <dgm:prSet phldrT="[Text]"/>
      <dgm:spPr>
        <a:solidFill>
          <a:srgbClr val="4F1F65"/>
        </a:solidFill>
      </dgm:spPr>
      <dgm:t>
        <a:bodyPr/>
        <a:lstStyle/>
        <a:p>
          <a:r>
            <a:rPr lang="en-US" dirty="0" smtClean="0"/>
            <a:t>Religion</a:t>
          </a:r>
          <a:endParaRPr lang="en-US" dirty="0"/>
        </a:p>
      </dgm:t>
    </dgm:pt>
    <dgm:pt modelId="{7518337D-7E54-4DA3-B05C-6C1C092BF9BD}" type="parTrans" cxnId="{9EA4FA68-7F89-4AB0-A44C-6CE87E732C5A}">
      <dgm:prSet/>
      <dgm:spPr/>
      <dgm:t>
        <a:bodyPr/>
        <a:lstStyle/>
        <a:p>
          <a:endParaRPr lang="en-US"/>
        </a:p>
      </dgm:t>
    </dgm:pt>
    <dgm:pt modelId="{9ACBAF13-5BDB-460C-85AD-990E84BD9AA8}" type="sibTrans" cxnId="{9EA4FA68-7F89-4AB0-A44C-6CE87E732C5A}">
      <dgm:prSet/>
      <dgm:spPr/>
      <dgm:t>
        <a:bodyPr/>
        <a:lstStyle/>
        <a:p>
          <a:endParaRPr lang="en-US"/>
        </a:p>
      </dgm:t>
    </dgm:pt>
    <dgm:pt modelId="{96FF2758-3808-4D47-BD42-ACAA536B2EF5}">
      <dgm:prSet phldrT="[Text]"/>
      <dgm:spPr>
        <a:solidFill>
          <a:srgbClr val="A4289E"/>
        </a:solidFill>
      </dgm:spPr>
      <dgm:t>
        <a:bodyPr/>
        <a:lstStyle/>
        <a:p>
          <a:r>
            <a:rPr lang="en-US" dirty="0" smtClean="0"/>
            <a:t>Markets</a:t>
          </a:r>
          <a:endParaRPr lang="en-US" dirty="0"/>
        </a:p>
      </dgm:t>
    </dgm:pt>
    <dgm:pt modelId="{085C546D-B27A-4D23-BB5D-12E03EFFF439}" type="parTrans" cxnId="{FDC96B7A-67EC-4B28-A863-FA1D0FE9F9C1}">
      <dgm:prSet/>
      <dgm:spPr/>
      <dgm:t>
        <a:bodyPr/>
        <a:lstStyle/>
        <a:p>
          <a:endParaRPr lang="en-US" dirty="0"/>
        </a:p>
      </dgm:t>
    </dgm:pt>
    <dgm:pt modelId="{1351F456-4EB6-488C-9A2F-3F740CB11520}" type="sibTrans" cxnId="{FDC96B7A-67EC-4B28-A863-FA1D0FE9F9C1}">
      <dgm:prSet/>
      <dgm:spPr/>
      <dgm:t>
        <a:bodyPr/>
        <a:lstStyle/>
        <a:p>
          <a:endParaRPr lang="en-US"/>
        </a:p>
      </dgm:t>
    </dgm:pt>
    <dgm:pt modelId="{F8F28B54-615D-40F0-A0FD-F8663D723456}">
      <dgm:prSet phldrT="[Text]"/>
      <dgm:spPr>
        <a:solidFill>
          <a:srgbClr val="A4289E"/>
        </a:solidFill>
      </dgm:spPr>
      <dgm:t>
        <a:bodyPr/>
        <a:lstStyle/>
        <a:p>
          <a:r>
            <a:rPr lang="en-US" dirty="0" smtClean="0"/>
            <a:t>Festivals</a:t>
          </a:r>
          <a:endParaRPr lang="en-US" dirty="0"/>
        </a:p>
      </dgm:t>
    </dgm:pt>
    <dgm:pt modelId="{B94D718B-173C-44C2-B3EC-ADD45DC1A581}" type="parTrans" cxnId="{5A4733CC-448D-4527-9F63-D71CCD62A8C7}">
      <dgm:prSet/>
      <dgm:spPr/>
      <dgm:t>
        <a:bodyPr/>
        <a:lstStyle/>
        <a:p>
          <a:endParaRPr lang="en-US" dirty="0"/>
        </a:p>
      </dgm:t>
    </dgm:pt>
    <dgm:pt modelId="{B0A777CE-05A9-428C-83CF-3E8F0BCC1391}" type="sibTrans" cxnId="{5A4733CC-448D-4527-9F63-D71CCD62A8C7}">
      <dgm:prSet/>
      <dgm:spPr/>
      <dgm:t>
        <a:bodyPr/>
        <a:lstStyle/>
        <a:p>
          <a:endParaRPr lang="en-US"/>
        </a:p>
      </dgm:t>
    </dgm:pt>
    <dgm:pt modelId="{6DA8591B-F6BD-4464-86BC-4171484A4D74}">
      <dgm:prSet phldrT="[Text]"/>
      <dgm:spPr>
        <a:solidFill>
          <a:srgbClr val="A4289E"/>
        </a:solidFill>
      </dgm:spPr>
      <dgm:t>
        <a:bodyPr/>
        <a:lstStyle/>
        <a:p>
          <a:r>
            <a:rPr lang="en-US" dirty="0" smtClean="0"/>
            <a:t>Ceremonies</a:t>
          </a:r>
          <a:endParaRPr lang="en-US" dirty="0"/>
        </a:p>
      </dgm:t>
    </dgm:pt>
    <dgm:pt modelId="{B5700F2F-2FA0-4DAB-8C8F-7DFD42A66C0A}" type="parTrans" cxnId="{A88DD402-CF1D-4220-AA73-34E499F1C84A}">
      <dgm:prSet/>
      <dgm:spPr/>
      <dgm:t>
        <a:bodyPr/>
        <a:lstStyle/>
        <a:p>
          <a:endParaRPr lang="en-US" dirty="0"/>
        </a:p>
      </dgm:t>
    </dgm:pt>
    <dgm:pt modelId="{FB05DB64-E48E-4D72-8792-225D1B8C2CE3}" type="sibTrans" cxnId="{A88DD402-CF1D-4220-AA73-34E499F1C84A}">
      <dgm:prSet/>
      <dgm:spPr/>
      <dgm:t>
        <a:bodyPr/>
        <a:lstStyle/>
        <a:p>
          <a:endParaRPr lang="en-US"/>
        </a:p>
      </dgm:t>
    </dgm:pt>
    <dgm:pt modelId="{60EED2B2-DDD3-433F-83BC-69D59A05FE5E}" type="pres">
      <dgm:prSet presAssocID="{B18C3AC5-F746-4622-909D-036F3D09761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BEA00F-1847-4879-A5C6-7FF9B5F3C4AF}" type="pres">
      <dgm:prSet presAssocID="{97AD81EA-AEDD-4D35-93CF-1C4A526CCB9B}" presName="centerShape" presStyleLbl="node0" presStyleIdx="0" presStyleCnt="1"/>
      <dgm:spPr/>
      <dgm:t>
        <a:bodyPr/>
        <a:lstStyle/>
        <a:p>
          <a:endParaRPr lang="en-US"/>
        </a:p>
      </dgm:t>
    </dgm:pt>
    <dgm:pt modelId="{FFDE7460-A757-4395-8E68-E9C6B08B76F4}" type="pres">
      <dgm:prSet presAssocID="{085C546D-B27A-4D23-BB5D-12E03EFFF439}" presName="Name9" presStyleLbl="parChTrans1D2" presStyleIdx="0" presStyleCnt="3"/>
      <dgm:spPr/>
      <dgm:t>
        <a:bodyPr/>
        <a:lstStyle/>
        <a:p>
          <a:endParaRPr lang="en-US"/>
        </a:p>
      </dgm:t>
    </dgm:pt>
    <dgm:pt modelId="{1F8435D8-89D9-4602-8213-EB8FDF9EF657}" type="pres">
      <dgm:prSet presAssocID="{085C546D-B27A-4D23-BB5D-12E03EFFF439}" presName="connTx" presStyleLbl="parChTrans1D2" presStyleIdx="0" presStyleCnt="3"/>
      <dgm:spPr/>
      <dgm:t>
        <a:bodyPr/>
        <a:lstStyle/>
        <a:p>
          <a:endParaRPr lang="en-US"/>
        </a:p>
      </dgm:t>
    </dgm:pt>
    <dgm:pt modelId="{505080AB-5B2C-4120-AA8B-18C83501E2D2}" type="pres">
      <dgm:prSet presAssocID="{96FF2758-3808-4D47-BD42-ACAA536B2EF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E16E0E-4689-45D0-A5DB-65E688E53224}" type="pres">
      <dgm:prSet presAssocID="{B94D718B-173C-44C2-B3EC-ADD45DC1A581}" presName="Name9" presStyleLbl="parChTrans1D2" presStyleIdx="1" presStyleCnt="3"/>
      <dgm:spPr/>
      <dgm:t>
        <a:bodyPr/>
        <a:lstStyle/>
        <a:p>
          <a:endParaRPr lang="en-US"/>
        </a:p>
      </dgm:t>
    </dgm:pt>
    <dgm:pt modelId="{CD4CF085-3E82-4892-A80E-C72167B1FEB9}" type="pres">
      <dgm:prSet presAssocID="{B94D718B-173C-44C2-B3EC-ADD45DC1A581}" presName="connTx" presStyleLbl="parChTrans1D2" presStyleIdx="1" presStyleCnt="3"/>
      <dgm:spPr/>
      <dgm:t>
        <a:bodyPr/>
        <a:lstStyle/>
        <a:p>
          <a:endParaRPr lang="en-US"/>
        </a:p>
      </dgm:t>
    </dgm:pt>
    <dgm:pt modelId="{B53149FA-7761-489E-9E4E-30AB76B7821A}" type="pres">
      <dgm:prSet presAssocID="{F8F28B54-615D-40F0-A0FD-F8663D72345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330B28-AA30-4586-B1EC-E9B0A69270A2}" type="pres">
      <dgm:prSet presAssocID="{B5700F2F-2FA0-4DAB-8C8F-7DFD42A66C0A}" presName="Name9" presStyleLbl="parChTrans1D2" presStyleIdx="2" presStyleCnt="3"/>
      <dgm:spPr/>
      <dgm:t>
        <a:bodyPr/>
        <a:lstStyle/>
        <a:p>
          <a:endParaRPr lang="en-US"/>
        </a:p>
      </dgm:t>
    </dgm:pt>
    <dgm:pt modelId="{32333632-9CFC-4910-81FD-DF6CD87836F9}" type="pres">
      <dgm:prSet presAssocID="{B5700F2F-2FA0-4DAB-8C8F-7DFD42A66C0A}" presName="connTx" presStyleLbl="parChTrans1D2" presStyleIdx="2" presStyleCnt="3"/>
      <dgm:spPr/>
      <dgm:t>
        <a:bodyPr/>
        <a:lstStyle/>
        <a:p>
          <a:endParaRPr lang="en-US"/>
        </a:p>
      </dgm:t>
    </dgm:pt>
    <dgm:pt modelId="{8185B6E9-25B5-44C5-B4C4-9E8AAFB94A96}" type="pres">
      <dgm:prSet presAssocID="{6DA8591B-F6BD-4464-86BC-4171484A4D74}" presName="node" presStyleLbl="node1" presStyleIdx="2" presStyleCnt="3" custRadScaleRad="97576" custRadScaleInc="44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1CDC30-6208-4445-A0CF-34C95823EF19}" type="presOf" srcId="{B18C3AC5-F746-4622-909D-036F3D097619}" destId="{60EED2B2-DDD3-433F-83BC-69D59A05FE5E}" srcOrd="0" destOrd="0" presId="urn:microsoft.com/office/officeart/2005/8/layout/radial1"/>
    <dgm:cxn modelId="{A88DD402-CF1D-4220-AA73-34E499F1C84A}" srcId="{97AD81EA-AEDD-4D35-93CF-1C4A526CCB9B}" destId="{6DA8591B-F6BD-4464-86BC-4171484A4D74}" srcOrd="2" destOrd="0" parTransId="{B5700F2F-2FA0-4DAB-8C8F-7DFD42A66C0A}" sibTransId="{FB05DB64-E48E-4D72-8792-225D1B8C2CE3}"/>
    <dgm:cxn modelId="{C2DA3B73-5016-4FFF-BB00-92C815BE2DB2}" type="presOf" srcId="{B5700F2F-2FA0-4DAB-8C8F-7DFD42A66C0A}" destId="{AA330B28-AA30-4586-B1EC-E9B0A69270A2}" srcOrd="0" destOrd="0" presId="urn:microsoft.com/office/officeart/2005/8/layout/radial1"/>
    <dgm:cxn modelId="{5A4733CC-448D-4527-9F63-D71CCD62A8C7}" srcId="{97AD81EA-AEDD-4D35-93CF-1C4A526CCB9B}" destId="{F8F28B54-615D-40F0-A0FD-F8663D723456}" srcOrd="1" destOrd="0" parTransId="{B94D718B-173C-44C2-B3EC-ADD45DC1A581}" sibTransId="{B0A777CE-05A9-428C-83CF-3E8F0BCC1391}"/>
    <dgm:cxn modelId="{955A6CA2-41D1-4A64-B3A0-14E84512AEDC}" type="presOf" srcId="{97AD81EA-AEDD-4D35-93CF-1C4A526CCB9B}" destId="{37BEA00F-1847-4879-A5C6-7FF9B5F3C4AF}" srcOrd="0" destOrd="0" presId="urn:microsoft.com/office/officeart/2005/8/layout/radial1"/>
    <dgm:cxn modelId="{0E11C7F4-631A-4431-AFDA-FA7410F8C30E}" type="presOf" srcId="{B94D718B-173C-44C2-B3EC-ADD45DC1A581}" destId="{CD4CF085-3E82-4892-A80E-C72167B1FEB9}" srcOrd="1" destOrd="0" presId="urn:microsoft.com/office/officeart/2005/8/layout/radial1"/>
    <dgm:cxn modelId="{FDC96B7A-67EC-4B28-A863-FA1D0FE9F9C1}" srcId="{97AD81EA-AEDD-4D35-93CF-1C4A526CCB9B}" destId="{96FF2758-3808-4D47-BD42-ACAA536B2EF5}" srcOrd="0" destOrd="0" parTransId="{085C546D-B27A-4D23-BB5D-12E03EFFF439}" sibTransId="{1351F456-4EB6-488C-9A2F-3F740CB11520}"/>
    <dgm:cxn modelId="{CA415687-FD9F-49C1-9C42-39796497F5D6}" type="presOf" srcId="{085C546D-B27A-4D23-BB5D-12E03EFFF439}" destId="{FFDE7460-A757-4395-8E68-E9C6B08B76F4}" srcOrd="0" destOrd="0" presId="urn:microsoft.com/office/officeart/2005/8/layout/radial1"/>
    <dgm:cxn modelId="{B5ED6B60-EBD6-4C46-8722-9D29E69EECBB}" type="presOf" srcId="{B94D718B-173C-44C2-B3EC-ADD45DC1A581}" destId="{7AE16E0E-4689-45D0-A5DB-65E688E53224}" srcOrd="0" destOrd="0" presId="urn:microsoft.com/office/officeart/2005/8/layout/radial1"/>
    <dgm:cxn modelId="{38FDAA3E-17DF-4F25-B5CA-DEC1877BC17C}" type="presOf" srcId="{085C546D-B27A-4D23-BB5D-12E03EFFF439}" destId="{1F8435D8-89D9-4602-8213-EB8FDF9EF657}" srcOrd="1" destOrd="0" presId="urn:microsoft.com/office/officeart/2005/8/layout/radial1"/>
    <dgm:cxn modelId="{9EA4FA68-7F89-4AB0-A44C-6CE87E732C5A}" srcId="{B18C3AC5-F746-4622-909D-036F3D097619}" destId="{97AD81EA-AEDD-4D35-93CF-1C4A526CCB9B}" srcOrd="0" destOrd="0" parTransId="{7518337D-7E54-4DA3-B05C-6C1C092BF9BD}" sibTransId="{9ACBAF13-5BDB-460C-85AD-990E84BD9AA8}"/>
    <dgm:cxn modelId="{4390D148-527C-4273-937A-F4DCB0EF3E5B}" type="presOf" srcId="{6DA8591B-F6BD-4464-86BC-4171484A4D74}" destId="{8185B6E9-25B5-44C5-B4C4-9E8AAFB94A96}" srcOrd="0" destOrd="0" presId="urn:microsoft.com/office/officeart/2005/8/layout/radial1"/>
    <dgm:cxn modelId="{5CE9558E-9DB9-4A85-87C8-AE52F46C902A}" type="presOf" srcId="{B5700F2F-2FA0-4DAB-8C8F-7DFD42A66C0A}" destId="{32333632-9CFC-4910-81FD-DF6CD87836F9}" srcOrd="1" destOrd="0" presId="urn:microsoft.com/office/officeart/2005/8/layout/radial1"/>
    <dgm:cxn modelId="{08470124-0B29-418C-9829-3C313EE73713}" type="presOf" srcId="{F8F28B54-615D-40F0-A0FD-F8663D723456}" destId="{B53149FA-7761-489E-9E4E-30AB76B7821A}" srcOrd="0" destOrd="0" presId="urn:microsoft.com/office/officeart/2005/8/layout/radial1"/>
    <dgm:cxn modelId="{807CE881-D742-4458-B709-D510783CB45A}" type="presOf" srcId="{96FF2758-3808-4D47-BD42-ACAA536B2EF5}" destId="{505080AB-5B2C-4120-AA8B-18C83501E2D2}" srcOrd="0" destOrd="0" presId="urn:microsoft.com/office/officeart/2005/8/layout/radial1"/>
    <dgm:cxn modelId="{DD6C7C86-A615-4DC0-A45B-BD12CE363D78}" type="presParOf" srcId="{60EED2B2-DDD3-433F-83BC-69D59A05FE5E}" destId="{37BEA00F-1847-4879-A5C6-7FF9B5F3C4AF}" srcOrd="0" destOrd="0" presId="urn:microsoft.com/office/officeart/2005/8/layout/radial1"/>
    <dgm:cxn modelId="{28468701-FECF-403D-953A-87B8E8C8F1F1}" type="presParOf" srcId="{60EED2B2-DDD3-433F-83BC-69D59A05FE5E}" destId="{FFDE7460-A757-4395-8E68-E9C6B08B76F4}" srcOrd="1" destOrd="0" presId="urn:microsoft.com/office/officeart/2005/8/layout/radial1"/>
    <dgm:cxn modelId="{83332640-7D3B-42A4-829D-C522CBDFED33}" type="presParOf" srcId="{FFDE7460-A757-4395-8E68-E9C6B08B76F4}" destId="{1F8435D8-89D9-4602-8213-EB8FDF9EF657}" srcOrd="0" destOrd="0" presId="urn:microsoft.com/office/officeart/2005/8/layout/radial1"/>
    <dgm:cxn modelId="{9D329D04-94FD-4A97-98A9-0348BA83B077}" type="presParOf" srcId="{60EED2B2-DDD3-433F-83BC-69D59A05FE5E}" destId="{505080AB-5B2C-4120-AA8B-18C83501E2D2}" srcOrd="2" destOrd="0" presId="urn:microsoft.com/office/officeart/2005/8/layout/radial1"/>
    <dgm:cxn modelId="{8E1D9597-E3AA-42DB-9E46-2FA8E2752B46}" type="presParOf" srcId="{60EED2B2-DDD3-433F-83BC-69D59A05FE5E}" destId="{7AE16E0E-4689-45D0-A5DB-65E688E53224}" srcOrd="3" destOrd="0" presId="urn:microsoft.com/office/officeart/2005/8/layout/radial1"/>
    <dgm:cxn modelId="{021170A7-DE5E-4312-90A6-1268AB1341C8}" type="presParOf" srcId="{7AE16E0E-4689-45D0-A5DB-65E688E53224}" destId="{CD4CF085-3E82-4892-A80E-C72167B1FEB9}" srcOrd="0" destOrd="0" presId="urn:microsoft.com/office/officeart/2005/8/layout/radial1"/>
    <dgm:cxn modelId="{4F3A1052-41D7-4D4E-B98E-5776D9DB24D2}" type="presParOf" srcId="{60EED2B2-DDD3-433F-83BC-69D59A05FE5E}" destId="{B53149FA-7761-489E-9E4E-30AB76B7821A}" srcOrd="4" destOrd="0" presId="urn:microsoft.com/office/officeart/2005/8/layout/radial1"/>
    <dgm:cxn modelId="{F5EF8E80-7D55-44A4-9DB4-50E1EABBCD59}" type="presParOf" srcId="{60EED2B2-DDD3-433F-83BC-69D59A05FE5E}" destId="{AA330B28-AA30-4586-B1EC-E9B0A69270A2}" srcOrd="5" destOrd="0" presId="urn:microsoft.com/office/officeart/2005/8/layout/radial1"/>
    <dgm:cxn modelId="{F6EBB4B8-D7D1-4854-BAAB-B9E2F5F88672}" type="presParOf" srcId="{AA330B28-AA30-4586-B1EC-E9B0A69270A2}" destId="{32333632-9CFC-4910-81FD-DF6CD87836F9}" srcOrd="0" destOrd="0" presId="urn:microsoft.com/office/officeart/2005/8/layout/radial1"/>
    <dgm:cxn modelId="{BBB7A872-5722-40D5-A79D-F9B0C1027ABA}" type="presParOf" srcId="{60EED2B2-DDD3-433F-83BC-69D59A05FE5E}" destId="{8185B6E9-25B5-44C5-B4C4-9E8AAFB94A96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0A261D-0D43-4A8F-8C00-E58C496783B7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B91CC74C-5EEC-4C02-89E8-3E14C1587D01}">
      <dgm:prSet phldrT="[Text]"/>
      <dgm:spPr>
        <a:solidFill>
          <a:srgbClr val="A4289E">
            <a:alpha val="50000"/>
          </a:srgbClr>
        </a:solidFill>
      </dgm:spPr>
      <dgm:t>
        <a:bodyPr/>
        <a:lstStyle/>
        <a:p>
          <a:r>
            <a:rPr lang="en-US" dirty="0" smtClean="0"/>
            <a:t>Monks</a:t>
          </a:r>
        </a:p>
        <a:p>
          <a:endParaRPr lang="en-US" dirty="0" smtClean="0"/>
        </a:p>
        <a:p>
          <a:endParaRPr lang="en-US" dirty="0" smtClean="0"/>
        </a:p>
        <a:p>
          <a:endParaRPr lang="en-US" dirty="0" smtClean="0"/>
        </a:p>
        <a:p>
          <a:endParaRPr lang="en-US" dirty="0"/>
        </a:p>
      </dgm:t>
    </dgm:pt>
    <dgm:pt modelId="{29AA61F2-EB63-4F80-8149-FC2B748AB035}" type="parTrans" cxnId="{E319AF8D-6F8E-4E93-A66E-51851F387E79}">
      <dgm:prSet/>
      <dgm:spPr/>
      <dgm:t>
        <a:bodyPr/>
        <a:lstStyle/>
        <a:p>
          <a:endParaRPr lang="en-US"/>
        </a:p>
      </dgm:t>
    </dgm:pt>
    <dgm:pt modelId="{6BCA7474-9E72-4952-89FE-BBC0392B2D91}" type="sibTrans" cxnId="{E319AF8D-6F8E-4E93-A66E-51851F387E79}">
      <dgm:prSet/>
      <dgm:spPr/>
      <dgm:t>
        <a:bodyPr/>
        <a:lstStyle/>
        <a:p>
          <a:endParaRPr lang="en-US"/>
        </a:p>
      </dgm:t>
    </dgm:pt>
    <dgm:pt modelId="{91C8C984-6336-42F2-A0E0-34100CC5913E}">
      <dgm:prSet phldrT="[Text]"/>
      <dgm:spPr>
        <a:solidFill>
          <a:srgbClr val="A4289E">
            <a:alpha val="50000"/>
          </a:srgbClr>
        </a:solidFill>
      </dgm:spPr>
      <dgm:t>
        <a:bodyPr/>
        <a:lstStyle/>
        <a:p>
          <a:r>
            <a:rPr lang="en-US" dirty="0" smtClean="0"/>
            <a:t>Friars</a:t>
          </a:r>
        </a:p>
        <a:p>
          <a:endParaRPr lang="en-US" dirty="0" smtClean="0"/>
        </a:p>
        <a:p>
          <a:endParaRPr lang="en-US" dirty="0" smtClean="0"/>
        </a:p>
        <a:p>
          <a:endParaRPr lang="en-US" dirty="0" smtClean="0"/>
        </a:p>
        <a:p>
          <a:endParaRPr lang="en-US" dirty="0"/>
        </a:p>
      </dgm:t>
    </dgm:pt>
    <dgm:pt modelId="{9449AD07-B326-4A1A-BAA5-905B3BB32862}" type="parTrans" cxnId="{5F310313-B35C-4AC6-A675-28A803FC7632}">
      <dgm:prSet/>
      <dgm:spPr/>
      <dgm:t>
        <a:bodyPr/>
        <a:lstStyle/>
        <a:p>
          <a:endParaRPr lang="en-US"/>
        </a:p>
      </dgm:t>
    </dgm:pt>
    <dgm:pt modelId="{E42224DD-CF09-4840-9BE7-8D13AC39D931}" type="sibTrans" cxnId="{5F310313-B35C-4AC6-A675-28A803FC7632}">
      <dgm:prSet/>
      <dgm:spPr/>
      <dgm:t>
        <a:bodyPr/>
        <a:lstStyle/>
        <a:p>
          <a:endParaRPr lang="en-US"/>
        </a:p>
      </dgm:t>
    </dgm:pt>
    <dgm:pt modelId="{059944BA-780C-4504-B763-C1C8B18CB6A4}" type="pres">
      <dgm:prSet presAssocID="{7E0A261D-0D43-4A8F-8C00-E58C496783B7}" presName="compositeShape" presStyleCnt="0">
        <dgm:presLayoutVars>
          <dgm:chMax val="7"/>
          <dgm:dir/>
          <dgm:resizeHandles val="exact"/>
        </dgm:presLayoutVars>
      </dgm:prSet>
      <dgm:spPr/>
    </dgm:pt>
    <dgm:pt modelId="{7845E656-3C73-4239-A05A-05F13E24693B}" type="pres">
      <dgm:prSet presAssocID="{B91CC74C-5EEC-4C02-89E8-3E14C1587D01}" presName="circ1" presStyleLbl="vennNode1" presStyleIdx="0" presStyleCnt="2" custScaleX="148136" custScaleY="110920" custLinFactNeighborX="-2893" custLinFactNeighborY="-1870"/>
      <dgm:spPr/>
      <dgm:t>
        <a:bodyPr/>
        <a:lstStyle/>
        <a:p>
          <a:endParaRPr lang="en-US"/>
        </a:p>
      </dgm:t>
    </dgm:pt>
    <dgm:pt modelId="{5675B6A6-3618-4498-B3EE-12C7225DDAAE}" type="pres">
      <dgm:prSet presAssocID="{B91CC74C-5EEC-4C02-89E8-3E14C1587D0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B1821B-483F-4FAA-AF85-4153BD215C9E}" type="pres">
      <dgm:prSet presAssocID="{91C8C984-6336-42F2-A0E0-34100CC5913E}" presName="circ2" presStyleLbl="vennNode1" presStyleIdx="1" presStyleCnt="2" custScaleX="143805" custScaleY="114660"/>
      <dgm:spPr/>
      <dgm:t>
        <a:bodyPr/>
        <a:lstStyle/>
        <a:p>
          <a:endParaRPr lang="en-US"/>
        </a:p>
      </dgm:t>
    </dgm:pt>
    <dgm:pt modelId="{B6ECD656-204B-4D05-97FF-9EFA33520845}" type="pres">
      <dgm:prSet presAssocID="{91C8C984-6336-42F2-A0E0-34100CC5913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76877D-BCD5-4299-9BAF-CA55F3E0FA18}" type="presOf" srcId="{91C8C984-6336-42F2-A0E0-34100CC5913E}" destId="{D8B1821B-483F-4FAA-AF85-4153BD215C9E}" srcOrd="0" destOrd="0" presId="urn:microsoft.com/office/officeart/2005/8/layout/venn1"/>
    <dgm:cxn modelId="{B115633E-D38F-4CAB-96C7-A0F2385BAED1}" type="presOf" srcId="{91C8C984-6336-42F2-A0E0-34100CC5913E}" destId="{B6ECD656-204B-4D05-97FF-9EFA33520845}" srcOrd="1" destOrd="0" presId="urn:microsoft.com/office/officeart/2005/8/layout/venn1"/>
    <dgm:cxn modelId="{FF0529BF-4061-4D5A-80E7-B8F9C2CFA1E9}" type="presOf" srcId="{B91CC74C-5EEC-4C02-89E8-3E14C1587D01}" destId="{5675B6A6-3618-4498-B3EE-12C7225DDAAE}" srcOrd="1" destOrd="0" presId="urn:microsoft.com/office/officeart/2005/8/layout/venn1"/>
    <dgm:cxn modelId="{E319AF8D-6F8E-4E93-A66E-51851F387E79}" srcId="{7E0A261D-0D43-4A8F-8C00-E58C496783B7}" destId="{B91CC74C-5EEC-4C02-89E8-3E14C1587D01}" srcOrd="0" destOrd="0" parTransId="{29AA61F2-EB63-4F80-8149-FC2B748AB035}" sibTransId="{6BCA7474-9E72-4952-89FE-BBC0392B2D91}"/>
    <dgm:cxn modelId="{5F310313-B35C-4AC6-A675-28A803FC7632}" srcId="{7E0A261D-0D43-4A8F-8C00-E58C496783B7}" destId="{91C8C984-6336-42F2-A0E0-34100CC5913E}" srcOrd="1" destOrd="0" parTransId="{9449AD07-B326-4A1A-BAA5-905B3BB32862}" sibTransId="{E42224DD-CF09-4840-9BE7-8D13AC39D931}"/>
    <dgm:cxn modelId="{B6EF2E08-3300-40B7-A21D-7BF05A3CA782}" type="presOf" srcId="{7E0A261D-0D43-4A8F-8C00-E58C496783B7}" destId="{059944BA-780C-4504-B763-C1C8B18CB6A4}" srcOrd="0" destOrd="0" presId="urn:microsoft.com/office/officeart/2005/8/layout/venn1"/>
    <dgm:cxn modelId="{F770FDDD-81F9-4B70-84E9-F4EBF825D9CA}" type="presOf" srcId="{B91CC74C-5EEC-4C02-89E8-3E14C1587D01}" destId="{7845E656-3C73-4239-A05A-05F13E24693B}" srcOrd="0" destOrd="0" presId="urn:microsoft.com/office/officeart/2005/8/layout/venn1"/>
    <dgm:cxn modelId="{3C6AB7EF-E0B6-4622-B035-50A04E2FC7C7}" type="presParOf" srcId="{059944BA-780C-4504-B763-C1C8B18CB6A4}" destId="{7845E656-3C73-4239-A05A-05F13E24693B}" srcOrd="0" destOrd="0" presId="urn:microsoft.com/office/officeart/2005/8/layout/venn1"/>
    <dgm:cxn modelId="{E5BFC188-EC61-4B63-B94C-4048F2ADCE2C}" type="presParOf" srcId="{059944BA-780C-4504-B763-C1C8B18CB6A4}" destId="{5675B6A6-3618-4498-B3EE-12C7225DDAAE}" srcOrd="1" destOrd="0" presId="urn:microsoft.com/office/officeart/2005/8/layout/venn1"/>
    <dgm:cxn modelId="{1C664EBB-2C39-473F-88D8-634F886BABFA}" type="presParOf" srcId="{059944BA-780C-4504-B763-C1C8B18CB6A4}" destId="{D8B1821B-483F-4FAA-AF85-4153BD215C9E}" srcOrd="2" destOrd="0" presId="urn:microsoft.com/office/officeart/2005/8/layout/venn1"/>
    <dgm:cxn modelId="{F2A1AF18-1943-44D6-AE1C-255262664181}" type="presParOf" srcId="{059944BA-780C-4504-B763-C1C8B18CB6A4}" destId="{B6ECD656-204B-4D05-97FF-9EFA33520845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BEA00F-1847-4879-A5C6-7FF9B5F3C4AF}">
      <dsp:nvSpPr>
        <dsp:cNvPr id="0" name=""/>
        <dsp:cNvSpPr/>
      </dsp:nvSpPr>
      <dsp:spPr>
        <a:xfrm>
          <a:off x="2360414" y="1791746"/>
          <a:ext cx="1375171" cy="1375171"/>
        </a:xfrm>
        <a:prstGeom prst="ellipse">
          <a:avLst/>
        </a:prstGeom>
        <a:solidFill>
          <a:srgbClr val="4F1F6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Religion</a:t>
          </a:r>
          <a:endParaRPr lang="en-US" sz="2200" kern="1200" dirty="0"/>
        </a:p>
      </dsp:txBody>
      <dsp:txXfrm>
        <a:off x="2561803" y="1993135"/>
        <a:ext cx="972393" cy="972393"/>
      </dsp:txXfrm>
    </dsp:sp>
    <dsp:sp modelId="{FFDE7460-A757-4395-8E68-E9C6B08B76F4}">
      <dsp:nvSpPr>
        <dsp:cNvPr id="0" name=""/>
        <dsp:cNvSpPr/>
      </dsp:nvSpPr>
      <dsp:spPr>
        <a:xfrm rot="16200000">
          <a:off x="2840920" y="1564364"/>
          <a:ext cx="414159" cy="40605"/>
        </a:xfrm>
        <a:custGeom>
          <a:avLst/>
          <a:gdLst/>
          <a:ahLst/>
          <a:cxnLst/>
          <a:rect l="0" t="0" r="0" b="0"/>
          <a:pathLst>
            <a:path>
              <a:moveTo>
                <a:pt x="0" y="20302"/>
              </a:moveTo>
              <a:lnTo>
                <a:pt x="414159" y="20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037646" y="1574313"/>
        <a:ext cx="20707" cy="20707"/>
      </dsp:txXfrm>
    </dsp:sp>
    <dsp:sp modelId="{505080AB-5B2C-4120-AA8B-18C83501E2D2}">
      <dsp:nvSpPr>
        <dsp:cNvPr id="0" name=""/>
        <dsp:cNvSpPr/>
      </dsp:nvSpPr>
      <dsp:spPr>
        <a:xfrm>
          <a:off x="2360414" y="2415"/>
          <a:ext cx="1375171" cy="1375171"/>
        </a:xfrm>
        <a:prstGeom prst="ellipse">
          <a:avLst/>
        </a:prstGeom>
        <a:solidFill>
          <a:srgbClr val="A4289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Markets</a:t>
          </a:r>
          <a:endParaRPr lang="en-US" sz="1500" kern="1200" dirty="0"/>
        </a:p>
      </dsp:txBody>
      <dsp:txXfrm>
        <a:off x="2561803" y="203804"/>
        <a:ext cx="972393" cy="972393"/>
      </dsp:txXfrm>
    </dsp:sp>
    <dsp:sp modelId="{7AE16E0E-4689-45D0-A5DB-65E688E53224}">
      <dsp:nvSpPr>
        <dsp:cNvPr id="0" name=""/>
        <dsp:cNvSpPr/>
      </dsp:nvSpPr>
      <dsp:spPr>
        <a:xfrm rot="1800000">
          <a:off x="3615723" y="2906362"/>
          <a:ext cx="414159" cy="40605"/>
        </a:xfrm>
        <a:custGeom>
          <a:avLst/>
          <a:gdLst/>
          <a:ahLst/>
          <a:cxnLst/>
          <a:rect l="0" t="0" r="0" b="0"/>
          <a:pathLst>
            <a:path>
              <a:moveTo>
                <a:pt x="0" y="20302"/>
              </a:moveTo>
              <a:lnTo>
                <a:pt x="414159" y="20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812449" y="2916311"/>
        <a:ext cx="20707" cy="20707"/>
      </dsp:txXfrm>
    </dsp:sp>
    <dsp:sp modelId="{B53149FA-7761-489E-9E4E-30AB76B7821A}">
      <dsp:nvSpPr>
        <dsp:cNvPr id="0" name=""/>
        <dsp:cNvSpPr/>
      </dsp:nvSpPr>
      <dsp:spPr>
        <a:xfrm>
          <a:off x="3910020" y="2686412"/>
          <a:ext cx="1375171" cy="1375171"/>
        </a:xfrm>
        <a:prstGeom prst="ellipse">
          <a:avLst/>
        </a:prstGeom>
        <a:solidFill>
          <a:srgbClr val="A4289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Festivals</a:t>
          </a:r>
          <a:endParaRPr lang="en-US" sz="1500" kern="1200" dirty="0"/>
        </a:p>
      </dsp:txBody>
      <dsp:txXfrm>
        <a:off x="4111409" y="2887801"/>
        <a:ext cx="972393" cy="972393"/>
      </dsp:txXfrm>
    </dsp:sp>
    <dsp:sp modelId="{AA330B28-AA30-4586-B1EC-E9B0A69270A2}">
      <dsp:nvSpPr>
        <dsp:cNvPr id="0" name=""/>
        <dsp:cNvSpPr/>
      </dsp:nvSpPr>
      <dsp:spPr>
        <a:xfrm rot="9160992">
          <a:off x="2086980" y="2859648"/>
          <a:ext cx="370785" cy="40605"/>
        </a:xfrm>
        <a:custGeom>
          <a:avLst/>
          <a:gdLst/>
          <a:ahLst/>
          <a:cxnLst/>
          <a:rect l="0" t="0" r="0" b="0"/>
          <a:pathLst>
            <a:path>
              <a:moveTo>
                <a:pt x="0" y="20302"/>
              </a:moveTo>
              <a:lnTo>
                <a:pt x="370785" y="20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0800000">
        <a:off x="2263103" y="2870681"/>
        <a:ext cx="18539" cy="18539"/>
      </dsp:txXfrm>
    </dsp:sp>
    <dsp:sp modelId="{8185B6E9-25B5-44C5-B4C4-9E8AAFB94A96}">
      <dsp:nvSpPr>
        <dsp:cNvPr id="0" name=""/>
        <dsp:cNvSpPr/>
      </dsp:nvSpPr>
      <dsp:spPr>
        <a:xfrm>
          <a:off x="809161" y="2592984"/>
          <a:ext cx="1375171" cy="1375171"/>
        </a:xfrm>
        <a:prstGeom prst="ellipse">
          <a:avLst/>
        </a:prstGeom>
        <a:solidFill>
          <a:srgbClr val="A4289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Ceremonies</a:t>
          </a:r>
          <a:endParaRPr lang="en-US" sz="1500" kern="1200" dirty="0"/>
        </a:p>
      </dsp:txBody>
      <dsp:txXfrm>
        <a:off x="1010550" y="2794373"/>
        <a:ext cx="972393" cy="972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5E656-3C73-4239-A05A-05F13E24693B}">
      <dsp:nvSpPr>
        <dsp:cNvPr id="0" name=""/>
        <dsp:cNvSpPr/>
      </dsp:nvSpPr>
      <dsp:spPr>
        <a:xfrm>
          <a:off x="-792613" y="228602"/>
          <a:ext cx="6202171" cy="4644008"/>
        </a:xfrm>
        <a:prstGeom prst="ellipse">
          <a:avLst/>
        </a:prstGeom>
        <a:solidFill>
          <a:srgbClr val="A4289E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Monks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/>
        </a:p>
      </dsp:txBody>
      <dsp:txXfrm>
        <a:off x="73455" y="776230"/>
        <a:ext cx="3576026" cy="3548751"/>
      </dsp:txXfrm>
    </dsp:sp>
    <dsp:sp modelId="{D8B1821B-483F-4FAA-AF85-4153BD215C9E}">
      <dsp:nvSpPr>
        <dsp:cNvPr id="0" name=""/>
        <dsp:cNvSpPr/>
      </dsp:nvSpPr>
      <dsp:spPr>
        <a:xfrm>
          <a:off x="2315572" y="228602"/>
          <a:ext cx="6020840" cy="4800595"/>
        </a:xfrm>
        <a:prstGeom prst="ellipse">
          <a:avLst/>
        </a:prstGeom>
        <a:solidFill>
          <a:srgbClr val="A4289E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Friars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/>
        </a:p>
      </dsp:txBody>
      <dsp:txXfrm>
        <a:off x="4024189" y="794695"/>
        <a:ext cx="3471475" cy="36684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2FF51-99F8-4406-9B5E-63DE2575736D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741FD-A2E4-475C-924C-AC5EB45B4F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092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4C3C7-2274-486A-BB86-E3D6BE9B19F5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C4F44-B162-491B-8606-2A1A46DA19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3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4F44-B162-491B-8606-2A1A46DA19B8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B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2BC98-202B-4F1D-8ECD-96EF21B288F0}" type="datetimeFigureOut">
              <a:rPr lang="en-US" smtClean="0"/>
              <a:pPr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09F2-65EF-49E8-9331-205A1C11B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Medieval Religion</a:t>
            </a:r>
            <a:endParaRPr lang="en-US" b="1" dirty="0">
              <a:solidFill>
                <a:srgbClr val="32159B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Pages 501-502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and 524-539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1371600"/>
            <a:ext cx="60960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Monks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276600"/>
            <a:ext cx="8839200" cy="3581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Monks were a major part of the religion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Their lives revolved around prayer, work, and meditation.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were strictly organized. It was believed that the many rules helped them lead good Christian lives.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Monks in different areas had different rules.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9634" name="Picture 2" descr="http://cudawh.wikispaces.com/file/view/monks.jpg/196213910/monk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7200"/>
            <a:ext cx="3333750" cy="2638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45720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Monks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6781800" cy="5638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Monks could provide basic services such as: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Healthcare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Help for the poor or needy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Schools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Copied Books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Collected and Saved ancient Greek and Roman writings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Served as Scribes and Advisors to Rulers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Spread Religion by building monasteries in remote regions</a:t>
            </a:r>
          </a:p>
          <a:p>
            <a:pPr lvl="1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7586" name="Picture 2" descr="http://www.cartage.org.lb/en/themes/GeogHist/histories/middleages/lifemiddle/pix/monkl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685800"/>
            <a:ext cx="2412379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74638"/>
            <a:ext cx="38862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Monks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4495800" cy="6400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Since Religion was a big part of life, many people would leave their land to the church when they died. The church then turned the land into feudal lands.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Some of the monks and clergy got too consumed with taking care feudal lands. Their time was taken up more with politics than religion.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3490" name="Picture 2" descr="http://www.medievalresources.com/files/7513/0955/9292/Three_stages_of_Feudali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4191000" cy="450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Monks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There were groups of monks that thought the religious orders should focus on religion and not politics.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Cluny Monks were one of the groups of monks that set stricter rules to keep their Christian lifestyles.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42" name="Picture 2" descr="http://www.dici.org/en/wp-content/uploads/2009/10/clu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731172"/>
            <a:ext cx="44196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Other Religious Orders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5181600" cy="52578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Women could also devote their lives to religion. These women would be called nuns.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nuns lived in communities similar to the monks. Nuns’ communities were called convents.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9394" name="Picture 2" descr="http://www.medievalists.net/wp-content/uploads/2010/09/medieval-nu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143000"/>
            <a:ext cx="3749753" cy="5419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Other Religious 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32159B"/>
                </a:solidFill>
              </a:rPr>
              <a:t>Friars - </a:t>
            </a:r>
            <a:endParaRPr lang="en-US" dirty="0">
              <a:solidFill>
                <a:srgbClr val="32159B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762000" y="1600200"/>
          <a:ext cx="7543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33800" y="2514600"/>
            <a:ext cx="1828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Unhappy with politics in the church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Members of Religious Orders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Lived Simply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Owned no property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971800"/>
            <a:ext cx="259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Lived apart from people</a:t>
            </a:r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Built Monasteries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Collected, stored, and copied Christian texts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3352800"/>
            <a:ext cx="2743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Lived and worked among the people</a:t>
            </a:r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Preached and begged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Two Orders – Dominicans and Franciscans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52578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Church Achievements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332037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church created the first universities.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goal was to teach people about religion.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also taught law, medicine, and astronomy.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Everything was taught in Latin. Latin is the language of scholars and the church. </a:t>
            </a:r>
          </a:p>
          <a:p>
            <a:pPr lvl="0"/>
            <a:r>
              <a:rPr lang="en-US" dirty="0" smtClean="0">
                <a:solidFill>
                  <a:srgbClr val="8064A2">
                    <a:lumMod val="50000"/>
                  </a:srgbClr>
                </a:solidFill>
              </a:rPr>
              <a:t>As a result of being educated, people became able to develop new ideas.</a:t>
            </a:r>
          </a:p>
          <a:p>
            <a:pPr lvl="0"/>
            <a:r>
              <a:rPr lang="en-US" dirty="0" smtClean="0">
                <a:solidFill>
                  <a:srgbClr val="8064A2">
                    <a:lumMod val="50000"/>
                  </a:srgbClr>
                </a:solidFill>
              </a:rPr>
              <a:t>This will lead to less dependence on the church and kings. Also, many new governments, inventions, and ways of life will result from the new ideas. </a:t>
            </a:r>
            <a:endParaRPr lang="en-US" dirty="0">
              <a:solidFill>
                <a:srgbClr val="8064A2">
                  <a:lumMod val="50000"/>
                </a:srgbClr>
              </a:solidFill>
            </a:endParaRPr>
          </a:p>
          <a:p>
            <a:pPr lvl="1"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5298" name="Picture 2" descr="http://livingininterestingtimes.files.wordpress.com/2008/01/monk.jpeg?w=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28600"/>
            <a:ext cx="2667000" cy="2041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Church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6019800" cy="5029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Thomas Aquinas believed that reason and faith could work together. He would use reason to try and explain parts of his faith.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Natural Law was created by Thomas Aquinas. This idea was that it was a law created by God that governed how the world operated.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3250" name="Picture 2" descr="http://www.nndb.com/people/021/000084766/thomas-2-siz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2209800"/>
            <a:ext cx="2447925" cy="3128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5562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Church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5943600" cy="43434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Cathedrals were the enormous churches built in the Middle Ages.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used Gothic Architecture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were a symbol of the Christian Faith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Taller than other churches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Huge stained glass windows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04" name="Picture 4" descr="http://www.chinadaily.com.cn/life/images/attachement/jpg/site1/20110819/001ec97909630fb81b5c1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04800"/>
            <a:ext cx="1934241" cy="2743200"/>
          </a:xfrm>
          <a:prstGeom prst="rect">
            <a:avLst/>
          </a:prstGeom>
          <a:noFill/>
        </p:spPr>
      </p:pic>
      <p:pic>
        <p:nvPicPr>
          <p:cNvPr id="51202" name="Picture 2" descr="http://blog.pilkingtonselfcleaningglass.co.uk/wp-content/uploads/2010/12/Jes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7782" y="2286000"/>
            <a:ext cx="1819046" cy="2438400"/>
          </a:xfrm>
          <a:prstGeom prst="rect">
            <a:avLst/>
          </a:prstGeom>
          <a:noFill/>
        </p:spPr>
      </p:pic>
      <p:pic>
        <p:nvPicPr>
          <p:cNvPr id="51206" name="Picture 6" descr="http://fourriverscharter.org/projects/Inventions/images/gothic_cathedrals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186182"/>
            <a:ext cx="2621661" cy="2455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Church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05201"/>
            <a:ext cx="9144000" cy="3352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Religious Art: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Paintings and Tapestries decorated the walls of the cathedrals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priest clothing could have silver and gold thread sown into them for decoration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Monks illuminated the pages of a book with thin pieces of gold or silver that seem to make it glow. </a:t>
            </a:r>
          </a:p>
        </p:txBody>
      </p:sp>
      <p:pic>
        <p:nvPicPr>
          <p:cNvPr id="50178" name="Picture 2" descr="http://tapestrydecor.files.wordpress.com/2008/10/16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914400"/>
            <a:ext cx="2438400" cy="2272589"/>
          </a:xfrm>
          <a:prstGeom prst="rect">
            <a:avLst/>
          </a:prstGeom>
          <a:noFill/>
        </p:spPr>
      </p:pic>
      <p:pic>
        <p:nvPicPr>
          <p:cNvPr id="50180" name="Picture 4" descr="http://gallery802.com/Images/Tapestry_BannerImages/Smallsized_tapestri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914400"/>
            <a:ext cx="2012314" cy="2159258"/>
          </a:xfrm>
          <a:prstGeom prst="rect">
            <a:avLst/>
          </a:prstGeom>
          <a:noFill/>
        </p:spPr>
      </p:pic>
      <p:pic>
        <p:nvPicPr>
          <p:cNvPr id="50182" name="Picture 6" descr="http://colophon.com/gallery/minsky/jpegs/chemi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914400"/>
            <a:ext cx="2843758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Medieval Religion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Clergy – church officials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Convent – a community of nuns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Crusades – a long set of wars between Christians and Muslims. They were fighting over the Holy Land.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Nobles and Knights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sym typeface="Wingdings" pitchFamily="2" charset="2"/>
              </a:rPr>
              <a:t>  Popes and Kings</a:t>
            </a:r>
          </a:p>
          <a:p>
            <a:pPr lvl="8"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sym typeface="Wingdings" pitchFamily="2" charset="2"/>
              </a:rPr>
              <a:t>   POWER</a:t>
            </a:r>
          </a:p>
          <a:p>
            <a:pPr lvl="0"/>
            <a:r>
              <a:rPr lang="en-US" dirty="0" smtClean="0">
                <a:solidFill>
                  <a:srgbClr val="8064A2">
                    <a:lumMod val="50000"/>
                  </a:srgbClr>
                </a:solidFill>
              </a:rPr>
              <a:t>Popes and Kings end up controlling society. </a:t>
            </a:r>
          </a:p>
          <a:p>
            <a:pPr lvl="0">
              <a:buNone/>
            </a:pPr>
            <a:endParaRPr lang="en-US" dirty="0">
              <a:solidFill>
                <a:srgbClr val="8064A2">
                  <a:lumMod val="50000"/>
                </a:srgbClr>
              </a:solidFill>
              <a:sym typeface="Wingdings" pitchFamily="2" charset="2"/>
            </a:endParaRPr>
          </a:p>
          <a:p>
            <a:pPr lvl="8">
              <a:buNone/>
            </a:pP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8130" name="Picture 2" descr="http://1.bp.blogspot.com/_6FQ292nJph0/TGRvbANGDqI/AAAAAAAAAJE/fILQ0uGKMHw/s1600/Sylvester_I_and_Constant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3276600"/>
            <a:ext cx="5105400" cy="329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814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At this time everyone belonged to one church.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believed that the Pope was God’s representative on Earth. </a:t>
            </a:r>
          </a:p>
          <a:p>
            <a:pPr lvl="1">
              <a:buNone/>
            </a:pP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6082" name="Picture 2" descr="http://3.bp.blogspot.com/_ESC4bygtp2M/RopF2CoucsI/AAAAAAAAAtU/KpTPRXwWLE0/s400/Overbeck+Triumph+of+Religion+in+Art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600200"/>
            <a:ext cx="4724400" cy="4740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Pope’s responsibilities: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Tell people how to live and pray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Decide what the church will teach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Write a bull, or a letter to explain religious teachings or church policies.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Decide when someone has acted against the church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Excommunicate anyone who was against the church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4034" name="Picture 2" descr="http://t2.gstatic.com/images?q=tbn:ANd9GcTDRoqkgr3qsLAq1RVaS-gB7kZG23rHKxS3PwjDLpf7Giw8wj6qYVP43t1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29848"/>
            <a:ext cx="2209800" cy="3332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00600" cy="5715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To be excommunicated from the church was considered the worst thing that could happen to you.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people feared that if they died while being excommunicated that they would not get into heaven.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986" name="Picture 2" descr="http://upload.wikimedia.org/wikipedia/commons/thumb/2/2a/B_Gregor_IX2.jpg/240px-B_Gregor_IX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828800"/>
            <a:ext cx="3962400" cy="4044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Popes also had political power.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When Rome collapsed the people looked to the Pope as a leader.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Popes started to live like kings</a:t>
            </a:r>
          </a:p>
          <a:p>
            <a:pPr lvl="2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became rich, built big palaces, and had conflict with other kings.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9938" name="Picture 2" descr="http://morewhat.com/wordpress/wp-content/uploads/2007/10/PopeClementV.jpg"/>
          <p:cNvPicPr>
            <a:picLocks noChangeAspect="1" noChangeArrowheads="1"/>
          </p:cNvPicPr>
          <p:nvPr/>
        </p:nvPicPr>
        <p:blipFill>
          <a:blip r:embed="rId3" cstate="print"/>
          <a:srcRect t="3025" b="21361"/>
          <a:stretch>
            <a:fillRect/>
          </a:stretch>
        </p:blipFill>
        <p:spPr bwMode="auto">
          <a:xfrm>
            <a:off x="4267201" y="3404992"/>
            <a:ext cx="4191000" cy="3280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4F1F65"/>
                </a:solidFill>
              </a:rPr>
              <a:t>In the 700’s Charlemagne was crowned by the pope to be the Holy Roman Emperor. </a:t>
            </a:r>
          </a:p>
          <a:p>
            <a:r>
              <a:rPr lang="en-US" dirty="0" smtClean="0">
                <a:solidFill>
                  <a:srgbClr val="4F1F65"/>
                </a:solidFill>
              </a:rPr>
              <a:t>In the 900’s a new emperor was crowned and it was again considered a rebirth of the Holy Roman Empire. </a:t>
            </a:r>
          </a:p>
          <a:p>
            <a:r>
              <a:rPr lang="en-US" dirty="0" smtClean="0">
                <a:solidFill>
                  <a:srgbClr val="4F1F65"/>
                </a:solidFill>
              </a:rPr>
              <a:t>The emperor was elected by the nobles. This would sometimes mean there were fights that had to be solved by the Pope. </a:t>
            </a:r>
          </a:p>
          <a:p>
            <a:r>
              <a:rPr lang="en-US" dirty="0" smtClean="0">
                <a:solidFill>
                  <a:srgbClr val="4F1F65"/>
                </a:solidFill>
              </a:rPr>
              <a:t>Other countries of this time had kings that would pass the crown on to their son. </a:t>
            </a:r>
            <a:endParaRPr lang="en-US" dirty="0">
              <a:solidFill>
                <a:srgbClr val="4F1F6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69342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1000’s Western Europe is under the Pope’s control. Eastern Europe is not so the Pope tries to reign in the people under his control.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Pope Leo IX thought that the Pope should be the leader of the Christian Church.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Bishop of Constantinople disagreed.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Pope excommunicated the Bishop.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church divided into the Orthodox Church that followed the Bishop and the Roman Catholic Church that followed the Pope.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5842" name="Picture 2" descr="http://www.30giorni.it/upload/articoli_immagini_interne/1076941488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0" y="1828800"/>
            <a:ext cx="2278831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Kings and Popes eventually started to argue over who would chose the bishops. 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Pope Gregory VII didn’t like a bishop that Emperor Henry IV picked.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3794" name="Picture 2" descr="http://ehudadams.files.wordpress.com/2008/03/wor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810000"/>
            <a:ext cx="5486400" cy="277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95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5486400" cy="556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Emperor tried to get the Pope removed.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Pope excommunicates the Emperor and tries to get the nobles to overthrow him.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Desperate to stay in power, Henry stood for 3 days outside the Pope’s Palace. He was barefoot and waiting in the snow because the Pope refused to see him.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Eventually the Pope let the Emperor back into the church. </a:t>
            </a:r>
          </a:p>
        </p:txBody>
      </p:sp>
      <p:pic>
        <p:nvPicPr>
          <p:cNvPr id="31746" name="Picture 2" descr="http://faculty.cua.edu/pennington/ChurchHistory220/TopicFive/PopeExcommunicationD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447800"/>
            <a:ext cx="3443653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4724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Religion VS.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685800"/>
            <a:ext cx="4419600" cy="54403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This showed that the Pope was more powerful than the King!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Later a different Pope and King reached an agreement that the Pope would pick the bishops but that the bishops must follow the Emperor’s rule.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9698" name="Picture 2" descr="http://s3-eu-west-1.amazonaws.com/lookandlearn-preview/M/M005/M005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3505200" cy="487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Medieval Religion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Excommunicate –to cast out from the church</a:t>
            </a: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Friar – a member of the religious order who lived and worked among the people</a:t>
            </a:r>
          </a:p>
          <a:p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Holy Land – the region on the eastern shore of the Mediterranean Sea where Jesus lived, preached, and died.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2672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962400"/>
            <a:ext cx="8229600" cy="2590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Christians and Muslims would visit the Holy Land to see sites that were holy to each religion.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This worked fine until Turkish Muslims captured Jerusalem.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Christians that had been there at the time came back and told everyone that the Holy Land was no longer safe.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7652" name="Picture 4" descr="http://www.jesuschristsavior.net/Medieva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28600"/>
            <a:ext cx="4953000" cy="3674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4038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33801"/>
            <a:ext cx="9144000" cy="31242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Before long the Eastern part of Europe was being attacked by the Turkish Muslims.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Eastern part of Europe was the Byzantine Empire. These people were Orthodox.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asked the Pope, who is Roman Catholic, for help.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He agreed. Both Orthodox and Roman Catholic are Christians, so they would be teaming up against the Muslims.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5602" name="Picture 2" descr="http://www.jesuschristsavior.net/Medieva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28600"/>
            <a:ext cx="4648200" cy="3448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4800" y="457200"/>
            <a:ext cx="3657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590800"/>
            <a:ext cx="8229600" cy="42672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Pope Urban II calls for Christians to retake the Holy Land.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people would be fighting for God so they adorned their clothing with crosses.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word “Crusade” is Latin for “ Marked with a Cross”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rally cry of the Crusade was “God wills it!”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3554" name="Picture 2" descr="http://t2.gstatic.com/images?q=tbn:ANd9GcQOVROi6NAboip4-4QyAfZhcaVjBLYP95YHSDiMiVEvXCYNaEt0WANFjmdt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28600"/>
            <a:ext cx="3276600" cy="2392043"/>
          </a:xfrm>
          <a:prstGeom prst="rect">
            <a:avLst/>
          </a:prstGeom>
          <a:noFill/>
        </p:spPr>
      </p:pic>
      <p:pic>
        <p:nvPicPr>
          <p:cNvPr id="23556" name="Picture 4" descr="http://www.middle-ages.org.uk/images/leaders-of-crusad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28600"/>
            <a:ext cx="2105025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038600"/>
            <a:ext cx="8915400" cy="2590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Reasons why people fought in the Crusades: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Save their souls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What God wanted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God would look favorably on them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Land and Treasure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Something to do - Adventure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1506" name="Picture 2" descr="http://static.ddmcdn.com/gif/crusade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28600"/>
            <a:ext cx="5257800" cy="369360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415037">
            <a:off x="-221498" y="1206821"/>
            <a:ext cx="37338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35052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3962400"/>
          </a:xfrm>
        </p:spPr>
        <p:txBody>
          <a:bodyPr/>
          <a:lstStyle/>
          <a:p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u="sng" baseline="30000" dirty="0" smtClean="0">
                <a:solidFill>
                  <a:schemeClr val="accent4">
                    <a:lumMod val="50000"/>
                  </a:schemeClr>
                </a:solidFill>
              </a:rPr>
              <a:t>st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 Crusade – 1096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5,000 People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Mostly Peasants were the first to leave for the Holy Land.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Peasants attacked the Jews on their way to the Holy Land. The Peasants blamed the Jews for Jesus' death.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Many Peasants were killed by Turkish Muslims before they even reached the Holy Land.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9458" name="Picture 2" descr="http://www.islamproject.org/images/crusades_f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533400"/>
            <a:ext cx="5356939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2819400"/>
          </a:xfrm>
        </p:spPr>
        <p:txBody>
          <a:bodyPr/>
          <a:lstStyle/>
          <a:p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u="sng" baseline="30000" dirty="0" smtClean="0">
                <a:solidFill>
                  <a:schemeClr val="accent4">
                    <a:lumMod val="50000"/>
                  </a:schemeClr>
                </a:solidFill>
              </a:rPr>
              <a:t>st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 Crusade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Nobles reached the Holy Land later and found disorganized Muslims.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fought for about a month before the Christians retake Jerusalem.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7410" name="Picture 2" descr="http://www.traditioninaction.org/History/HistImages/A_012_CrusadersBisho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276600"/>
            <a:ext cx="3581400" cy="3110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1219200"/>
            <a:ext cx="4343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094037"/>
            <a:ext cx="8229600" cy="3763963"/>
          </a:xfrm>
        </p:spPr>
        <p:txBody>
          <a:bodyPr>
            <a:normAutofit lnSpcReduction="10000"/>
          </a:bodyPr>
          <a:lstStyle/>
          <a:p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u="sng" baseline="30000" dirty="0" smtClean="0">
                <a:solidFill>
                  <a:schemeClr val="accent4">
                    <a:lumMod val="50000"/>
                  </a:schemeClr>
                </a:solidFill>
              </a:rPr>
              <a:t>nd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 Crusade - 1147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About 50 years passed and the Muslims started taking back the Holy Land.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French and German kings lead men in for the 2</a:t>
            </a:r>
            <a:r>
              <a:rPr lang="en-US" baseline="30000" dirty="0" smtClean="0">
                <a:solidFill>
                  <a:schemeClr val="accent4">
                    <a:lumMod val="50000"/>
                  </a:schemeClr>
                </a:solidFill>
              </a:rPr>
              <a:t>nd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Crusade.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This Crusade lasted one year.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Poor planning and loss of men on the way to the Holy Land made this Crusade unsuccessful. </a:t>
            </a:r>
            <a:endParaRPr lang="en-US" dirty="0"/>
          </a:p>
        </p:txBody>
      </p:sp>
      <p:pic>
        <p:nvPicPr>
          <p:cNvPr id="15362" name="Picture 2" descr="http://www.islamproject.org/images/crusades_f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04800"/>
            <a:ext cx="5410200" cy="315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191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51237"/>
            <a:ext cx="9144000" cy="3306763"/>
          </a:xfrm>
        </p:spPr>
        <p:txBody>
          <a:bodyPr>
            <a:normAutofit lnSpcReduction="10000"/>
          </a:bodyPr>
          <a:lstStyle/>
          <a:p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u="sng" baseline="30000" dirty="0" smtClean="0">
                <a:solidFill>
                  <a:schemeClr val="accent4">
                    <a:lumMod val="50000"/>
                  </a:schemeClr>
                </a:solidFill>
              </a:rPr>
              <a:t>rd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  Crusade - 1189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rulers of England, France, and the Holy Roman Empire led their people in the 3</a:t>
            </a:r>
            <a:r>
              <a:rPr lang="en-US" baseline="30000" dirty="0" smtClean="0">
                <a:solidFill>
                  <a:schemeClr val="accent4">
                    <a:lumMod val="50000"/>
                  </a:schemeClr>
                </a:solidFill>
              </a:rPr>
              <a:t>rd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Crusade.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German King (Holy Roman Emperor) died and the French King left.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Only England’s King Richard I was left.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He faced off against Saladin ruler of the Muslims. </a:t>
            </a:r>
          </a:p>
        </p:txBody>
      </p:sp>
      <p:pic>
        <p:nvPicPr>
          <p:cNvPr id="13314" name="Picture 2" descr="http://www.islamproject.org/images/crusades_f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81000"/>
            <a:ext cx="5389654" cy="3143280"/>
          </a:xfrm>
          <a:prstGeom prst="rect">
            <a:avLst/>
          </a:prstGeom>
          <a:noFill/>
        </p:spPr>
      </p:pic>
      <p:pic>
        <p:nvPicPr>
          <p:cNvPr id="13316" name="Picture 4" descr="http://www.masonicsourcebook.com/king_richard_the_lionheart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900302"/>
            <a:ext cx="2209800" cy="2673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t0.gstatic.com/images?q=tbn:ANd9GcSBB8CrdruP45Bcjy7KtFuEYym2lZ6Yd94YLHc7FzmX4qLrNRV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96221">
            <a:off x="2703790" y="1449995"/>
            <a:ext cx="1295400" cy="150495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37338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90800"/>
            <a:ext cx="9144000" cy="42672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u="sng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sz="3200" u="sng" baseline="30000" dirty="0" smtClean="0">
                <a:solidFill>
                  <a:schemeClr val="accent4">
                    <a:lumMod val="50000"/>
                  </a:schemeClr>
                </a:solidFill>
              </a:rPr>
              <a:t>rd</a:t>
            </a:r>
            <a:r>
              <a:rPr lang="en-US" sz="3200" u="sng" dirty="0" smtClean="0">
                <a:solidFill>
                  <a:schemeClr val="accent4">
                    <a:lumMod val="50000"/>
                  </a:schemeClr>
                </a:solidFill>
              </a:rPr>
              <a:t>  Crusade</a:t>
            </a:r>
            <a:endParaRPr lang="en-US" sz="3200" dirty="0">
              <a:solidFill>
                <a:schemeClr val="accent4">
                  <a:lumMod val="50000"/>
                </a:schemeClr>
              </a:solidFill>
            </a:endParaRPr>
          </a:p>
          <a:p>
            <a:pPr marL="742950" lvl="2" indent="-342900"/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Each side respected the leader of the other side. The Muslims thought Richard, also known as The Lionheart, was brave. The Christians couldn’t believe the Saladin’s kindness toward a fallen enemy.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For months they fought but in the end Richard was only able to secure safe passage for the Christian pilgrims. Saladin and the Muslims kept control of the Holy Land.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1266" name="Picture 2" descr="http://freepages.family.rootsweb.ancestry.com/~mcgee411/GHTOUT/Richard_Lionheart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04800"/>
            <a:ext cx="2362200" cy="2806294"/>
          </a:xfrm>
          <a:prstGeom prst="rect">
            <a:avLst/>
          </a:prstGeom>
          <a:noFill/>
        </p:spPr>
      </p:pic>
      <p:pic>
        <p:nvPicPr>
          <p:cNvPr id="11270" name="Picture 6" descr="http://www.onislam.net/english/oimedia/onislamen/images/mainimages/Salad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04800"/>
            <a:ext cx="2057400" cy="2782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66800"/>
            <a:ext cx="42672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048000"/>
            <a:ext cx="9144000" cy="3810000"/>
          </a:xfrm>
        </p:spPr>
        <p:txBody>
          <a:bodyPr/>
          <a:lstStyle/>
          <a:p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4</a:t>
            </a:r>
            <a:r>
              <a:rPr lang="en-US" u="sng" baseline="30000" dirty="0" smtClean="0">
                <a:solidFill>
                  <a:schemeClr val="accent4">
                    <a:lumMod val="50000"/>
                  </a:schemeClr>
                </a:solidFill>
              </a:rPr>
              <a:t>th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</a:rPr>
              <a:t>   Crusade – 1201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French knights set off on the 4</a:t>
            </a:r>
            <a:r>
              <a:rPr lang="en-US" baseline="30000" dirty="0" smtClean="0">
                <a:solidFill>
                  <a:schemeClr val="accent4">
                    <a:lumMod val="50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Crusade.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have no money so they ransack Christian towns including Constantinople.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They never even made it to the Holy Land. </a:t>
            </a:r>
          </a:p>
          <a:p>
            <a:pPr lvl="0"/>
            <a:r>
              <a:rPr lang="en-US" dirty="0" smtClean="0">
                <a:solidFill>
                  <a:srgbClr val="8064A2">
                    <a:lumMod val="50000"/>
                  </a:srgbClr>
                </a:solidFill>
              </a:rPr>
              <a:t>There were many other Crusades following but none was successful. </a:t>
            </a:r>
            <a:endParaRPr lang="en-US" dirty="0">
              <a:solidFill>
                <a:srgbClr val="8064A2">
                  <a:lumMod val="50000"/>
                </a:srgbClr>
              </a:solidFill>
            </a:endParaRPr>
          </a:p>
          <a:p>
            <a:pPr lvl="1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218" name="Picture 2" descr="http://www.islamproject.org/images/crusades_f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1086" y="228600"/>
            <a:ext cx="5226281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Medieval Religion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Missionaries –someone who works to spread religious beliefs</a:t>
            </a: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Monastery – a community of monks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Monks –a religious man who lived apart from society in an isolated community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686800" cy="3276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1291 – The Muslims control the Holy Land and the Crusades have ended.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Crusades failed because: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Christians had to travel far distances to get to the Holy Land. Many men would die on the journey.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Christians were not prepared for the desert climate in the Holy Land.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Christians were outnumbered by well organized Muslims.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There was fighting amongst the Christians and poor planning. </a:t>
            </a:r>
          </a:p>
        </p:txBody>
      </p:sp>
      <p:pic>
        <p:nvPicPr>
          <p:cNvPr id="7170" name="Picture 2" descr="http://static.ddmcdn.com/gif/crusade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962400"/>
            <a:ext cx="3581400" cy="2703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441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2037"/>
            <a:ext cx="91440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Results of the Crusades: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Trade increases due to the traveling of the knights.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Kings gained power because they took the land of the knights and lords that died in the Crusades.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Jews disliked Christians because of the attacks carried out against them.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Eastern Christians (Orthodox) disliked Western Christians (Roman Catholics) because of the ransacking of towns like Constantinople. </a:t>
            </a:r>
          </a:p>
          <a:p>
            <a:pPr lvl="1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Christians were considered invaders by the Muslims. Muslims were considered unbelievers by the Christians.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 descr="http://www.personal.psu.edu/lnb5048/blogs/louis_boscia_ukr_100_final_project/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58798"/>
            <a:ext cx="3733800" cy="2593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Crusades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This has been the evolution of Religion in the Middle Ages.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Next we will look at changes in society that bring about the end of the Middle Ages.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 descr="http://library.thinkquest.org/13406/images/SILKMAP3.JPG"/>
          <p:cNvPicPr>
            <a:picLocks noChangeAspect="1" noChangeArrowheads="1"/>
          </p:cNvPicPr>
          <p:nvPr/>
        </p:nvPicPr>
        <p:blipFill>
          <a:blip r:embed="rId3" cstate="print"/>
          <a:srcRect r="2568"/>
          <a:stretch>
            <a:fillRect/>
          </a:stretch>
        </p:blipFill>
        <p:spPr bwMode="auto">
          <a:xfrm>
            <a:off x="228600" y="3352800"/>
            <a:ext cx="6078682" cy="2971801"/>
          </a:xfrm>
          <a:prstGeom prst="rect">
            <a:avLst/>
          </a:prstGeom>
          <a:noFill/>
        </p:spPr>
      </p:pic>
      <p:pic>
        <p:nvPicPr>
          <p:cNvPr id="3076" name="Picture 4" descr="http://blog.chron.com/bookish/files/2012/05/plagu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63912">
            <a:off x="5776898" y="3953584"/>
            <a:ext cx="3082731" cy="2239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Medieval Religion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Nuns – a woman that devotes her life to religion and lives in a convent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Pope – Leader of the Roman Catholic Church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Religious Order – a group of people who dedicate their lives to religion and follow common rules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32159B"/>
                </a:solidFill>
              </a:rPr>
              <a:t>Early Religion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4864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At the beginning of the Middle Ages religion was only found in areas of the Roman Empire.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Monks and missionaries spread the religion to the North.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pope was in charge of sending out the missionaries to teach people about Christianity.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5778" name="Picture 2" descr="http://3.bp.blogspot.com/_zjKxCA1O-D0/TKYM6UYNT7I/AAAAAAAADNI/c67Y5cq0X1E/s400/Pope_Innocent_IV_sends_Dominicans_and_Franciscans_out_to_the_Tarta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590800"/>
            <a:ext cx="35718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Early Religion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Britain was one of the first places that was converted.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France and Germany followed. </a:t>
            </a:r>
          </a:p>
        </p:txBody>
      </p:sp>
      <p:pic>
        <p:nvPicPr>
          <p:cNvPr id="73730" name="Picture 2" descr="http://www.ourprg.com/Bilder/Artiklar/History%20of%20the%20world%20Europe%20500-1000/christ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200400"/>
            <a:ext cx="5334000" cy="3414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0"/>
            <a:ext cx="53340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32159B"/>
                </a:solidFill>
              </a:rPr>
              <a:t>Early Religion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00200"/>
            <a:ext cx="54864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Patrick was a monk that turned missionary.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He took it upon himself to travel to Britain and convert people to Christianity. From there he traveled to Ireland.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Legend has it that Patrick drove all the snakes into the sea. 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After Patrick’s death the Irish declared him a Saint.  - St. Patrick!</a:t>
            </a:r>
          </a:p>
          <a:p>
            <a:endParaRPr lang="en-US" dirty="0"/>
          </a:p>
        </p:txBody>
      </p:sp>
      <p:pic>
        <p:nvPicPr>
          <p:cNvPr id="71682" name="Picture 2" descr="http://upload.wikimedia.org/wikipedia/commons/thumb/8/86/Saint_Patrick_(window).jpg/220px-Saint_Patrick_(window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2438400" cy="3768438"/>
          </a:xfrm>
          <a:prstGeom prst="rect">
            <a:avLst/>
          </a:prstGeom>
          <a:noFill/>
        </p:spPr>
      </p:pic>
      <p:pic>
        <p:nvPicPr>
          <p:cNvPr id="71684" name="Picture 4" descr="http://stpatricksparadenaples.com/sitebuildercontent/sitebuilderpictures/Stpatrickhimsel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"/>
            <a:ext cx="2895600" cy="4999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Early Religion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Life centered around the church in the Middle Ages.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828800" y="2286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2030</Words>
  <Application>Microsoft Office PowerPoint</Application>
  <PresentationFormat>On-screen Show (4:3)</PresentationFormat>
  <Paragraphs>271</Paragraphs>
  <Slides>42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Medieval Religion</vt:lpstr>
      <vt:lpstr>Medieval Religion Vocabulary</vt:lpstr>
      <vt:lpstr>Medieval Religion Vocabulary</vt:lpstr>
      <vt:lpstr>Medieval Religion Vocabulary</vt:lpstr>
      <vt:lpstr>Medieval Religion Vocabulary</vt:lpstr>
      <vt:lpstr>Early Religion</vt:lpstr>
      <vt:lpstr>Early Religion</vt:lpstr>
      <vt:lpstr>Early Religion</vt:lpstr>
      <vt:lpstr>Early Religion</vt:lpstr>
      <vt:lpstr>Monks</vt:lpstr>
      <vt:lpstr>Monks</vt:lpstr>
      <vt:lpstr>Monks</vt:lpstr>
      <vt:lpstr>Monks</vt:lpstr>
      <vt:lpstr>Other Religious Orders</vt:lpstr>
      <vt:lpstr>Other Religious Orders</vt:lpstr>
      <vt:lpstr>Church Achievements</vt:lpstr>
      <vt:lpstr>Church Achievements</vt:lpstr>
      <vt:lpstr>Church Achievements</vt:lpstr>
      <vt:lpstr>Church Achievements</vt:lpstr>
      <vt:lpstr>Religion VS. Politics</vt:lpstr>
      <vt:lpstr>Religion VS. Politics</vt:lpstr>
      <vt:lpstr>Religion VS. Politics</vt:lpstr>
      <vt:lpstr>Religion VS. Politics</vt:lpstr>
      <vt:lpstr>Religion VS. Politics</vt:lpstr>
      <vt:lpstr>Religion VS. Politics</vt:lpstr>
      <vt:lpstr>Religion VS. Politics</vt:lpstr>
      <vt:lpstr>Religion VS. Politics</vt:lpstr>
      <vt:lpstr>Religion VS. Politics</vt:lpstr>
      <vt:lpstr>Religion VS. Politics</vt:lpstr>
      <vt:lpstr>Crusades </vt:lpstr>
      <vt:lpstr>Crusades </vt:lpstr>
      <vt:lpstr>Crusades </vt:lpstr>
      <vt:lpstr>Crusades </vt:lpstr>
      <vt:lpstr>Crusades </vt:lpstr>
      <vt:lpstr>Crusades </vt:lpstr>
      <vt:lpstr>Crusades </vt:lpstr>
      <vt:lpstr>Crusades </vt:lpstr>
      <vt:lpstr>Crusades </vt:lpstr>
      <vt:lpstr>Crusades </vt:lpstr>
      <vt:lpstr>Crusades </vt:lpstr>
      <vt:lpstr>Crusades </vt:lpstr>
      <vt:lpstr>Crusades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Medieval Religion</dc:title>
  <dc:creator>Litman Family</dc:creator>
  <cp:lastModifiedBy>wolfa</cp:lastModifiedBy>
  <cp:revision>17</cp:revision>
  <cp:lastPrinted>2013-10-23T18:06:12Z</cp:lastPrinted>
  <dcterms:created xsi:type="dcterms:W3CDTF">2012-09-29T18:43:48Z</dcterms:created>
  <dcterms:modified xsi:type="dcterms:W3CDTF">2013-10-23T18:08:40Z</dcterms:modified>
</cp:coreProperties>
</file>